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427" r:id="rId2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B4B"/>
    <a:srgbClr val="F39F07"/>
    <a:srgbClr val="603713"/>
    <a:srgbClr val="FFD9D4"/>
    <a:srgbClr val="D2E7DB"/>
    <a:srgbClr val="DFC4FF"/>
    <a:srgbClr val="009051"/>
    <a:srgbClr val="9437FF"/>
    <a:srgbClr val="75ACF9"/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882"/>
    <p:restoredTop sz="94383"/>
  </p:normalViewPr>
  <p:slideViewPr>
    <p:cSldViewPr snapToGrid="0" snapToObjects="1">
      <p:cViewPr varScale="1">
        <p:scale>
          <a:sx n="98" d="100"/>
          <a:sy n="98" d="100"/>
        </p:scale>
        <p:origin x="100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195114-DBE1-BB4F-8156-C8CCDEDBE5BC}" type="datetimeFigureOut">
              <a:rPr lang="en-US" smtClean="0"/>
              <a:t>7/30/23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AE6FAA-7575-7A49-8FE1-6D3FDAB0D8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990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BFA5-E407-884B-B943-C2D70F88B18B}" type="datetimeFigureOut">
              <a:rPr lang="en-US" smtClean="0"/>
              <a:t>7/30/23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4387-C2D4-2048-BB63-DCDB5D5FA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6585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BFA5-E407-884B-B943-C2D70F88B18B}" type="datetimeFigureOut">
              <a:rPr lang="en-US" smtClean="0"/>
              <a:t>7/30/23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4387-C2D4-2048-BB63-DCDB5D5FA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397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BFA5-E407-884B-B943-C2D70F88B18B}" type="datetimeFigureOut">
              <a:rPr lang="en-US" smtClean="0"/>
              <a:t>7/30/23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4387-C2D4-2048-BB63-DCDB5D5FA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612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BFA5-E407-884B-B943-C2D70F88B18B}" type="datetimeFigureOut">
              <a:rPr lang="en-US" smtClean="0"/>
              <a:t>7/30/23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4387-C2D4-2048-BB63-DCDB5D5FA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396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BFA5-E407-884B-B943-C2D70F88B18B}" type="datetimeFigureOut">
              <a:rPr lang="en-US" smtClean="0"/>
              <a:t>7/30/23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4387-C2D4-2048-BB63-DCDB5D5FA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7863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BFA5-E407-884B-B943-C2D70F88B18B}" type="datetimeFigureOut">
              <a:rPr lang="en-US" smtClean="0"/>
              <a:t>7/30/23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4387-C2D4-2048-BB63-DCDB5D5FA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00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BFA5-E407-884B-B943-C2D70F88B18B}" type="datetimeFigureOut">
              <a:rPr lang="en-US" smtClean="0"/>
              <a:t>7/30/23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4387-C2D4-2048-BB63-DCDB5D5FA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496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BFA5-E407-884B-B943-C2D70F88B18B}" type="datetimeFigureOut">
              <a:rPr lang="en-US" smtClean="0"/>
              <a:t>7/30/23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4387-C2D4-2048-BB63-DCDB5D5FA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614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BFA5-E407-884B-B943-C2D70F88B18B}" type="datetimeFigureOut">
              <a:rPr lang="en-US" smtClean="0"/>
              <a:t>7/30/23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4387-C2D4-2048-BB63-DCDB5D5FA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594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BFA5-E407-884B-B943-C2D70F88B18B}" type="datetimeFigureOut">
              <a:rPr lang="en-US" smtClean="0"/>
              <a:t>7/30/23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4387-C2D4-2048-BB63-DCDB5D5FA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004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BBFA5-E407-884B-B943-C2D70F88B18B}" type="datetimeFigureOut">
              <a:rPr lang="en-US" smtClean="0"/>
              <a:t>7/30/23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394387-C2D4-2048-BB63-DCDB5D5FA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516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1BBFA5-E407-884B-B943-C2D70F88B18B}" type="datetimeFigureOut">
              <a:rPr lang="en-US" smtClean="0"/>
              <a:t>7/30/23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394387-C2D4-2048-BB63-DCDB5D5FA1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310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teachingwithatouchofhoney.com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B4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E95E77D-B6DA-0149-9254-A5E4A0A33F47}"/>
              </a:ext>
            </a:extLst>
          </p:cNvPr>
          <p:cNvSpPr txBox="1"/>
          <p:nvPr/>
        </p:nvSpPr>
        <p:spPr>
          <a:xfrm>
            <a:off x="269631" y="236625"/>
            <a:ext cx="8604738" cy="6340197"/>
          </a:xfrm>
          <a:prstGeom prst="rect">
            <a:avLst/>
          </a:prstGeom>
          <a:solidFill>
            <a:schemeClr val="bg1"/>
          </a:solidFill>
          <a:ln w="635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CA" sz="200" dirty="0">
              <a:latin typeface="Century Gothic" panose="020B0502020202020204" pitchFamily="34" charset="0"/>
            </a:endParaRPr>
          </a:p>
          <a:p>
            <a:pPr algn="ctr"/>
            <a:r>
              <a:rPr lang="en-CA" sz="2000" b="1" dirty="0">
                <a:latin typeface="Century Gothic" panose="020B0502020202020204" pitchFamily="34" charset="0"/>
              </a:rPr>
              <a:t>Grade 2 Grammar Skills Year Plan</a:t>
            </a:r>
            <a:endParaRPr lang="en-CA" sz="20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  <a:p>
            <a:endParaRPr lang="en-CA" sz="800" dirty="0">
              <a:latin typeface="Century Gothic" panose="020B0502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26BD140-6D46-C640-B3E7-F9F72BA6DA8A}"/>
              </a:ext>
            </a:extLst>
          </p:cNvPr>
          <p:cNvSpPr/>
          <p:nvPr/>
        </p:nvSpPr>
        <p:spPr>
          <a:xfrm>
            <a:off x="1510653" y="6568552"/>
            <a:ext cx="61226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/>
              <a:t>© </a:t>
            </a:r>
            <a:r>
              <a:rPr lang="en-US" sz="1200" dirty="0" err="1"/>
              <a:t>Regier</a:t>
            </a:r>
            <a:r>
              <a:rPr lang="en-US" sz="1200" dirty="0"/>
              <a:t> Educational Resources. All Rights Reserved.            </a:t>
            </a:r>
            <a:r>
              <a:rPr lang="en-US" sz="1200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teachingwithatouchofhoney.com</a:t>
            </a:r>
            <a:r>
              <a:rPr lang="en-US" sz="1200" dirty="0"/>
              <a:t>	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75555E6-A9BB-EA4A-A134-4CFEAE0A8B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5807388"/>
              </p:ext>
            </p:extLst>
          </p:nvPr>
        </p:nvGraphicFramePr>
        <p:xfrm>
          <a:off x="448455" y="661440"/>
          <a:ext cx="8247090" cy="5786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831">
                  <a:extLst>
                    <a:ext uri="{9D8B030D-6E8A-4147-A177-3AD203B41FA5}">
                      <a16:colId xmlns:a16="http://schemas.microsoft.com/office/drawing/2014/main" val="2301097640"/>
                    </a:ext>
                  </a:extLst>
                </a:gridCol>
                <a:gridCol w="1907177">
                  <a:extLst>
                    <a:ext uri="{9D8B030D-6E8A-4147-A177-3AD203B41FA5}">
                      <a16:colId xmlns:a16="http://schemas.microsoft.com/office/drawing/2014/main" val="3161400277"/>
                    </a:ext>
                  </a:extLst>
                </a:gridCol>
                <a:gridCol w="849086">
                  <a:extLst>
                    <a:ext uri="{9D8B030D-6E8A-4147-A177-3AD203B41FA5}">
                      <a16:colId xmlns:a16="http://schemas.microsoft.com/office/drawing/2014/main" val="1981705237"/>
                    </a:ext>
                  </a:extLst>
                </a:gridCol>
                <a:gridCol w="2037805">
                  <a:extLst>
                    <a:ext uri="{9D8B030D-6E8A-4147-A177-3AD203B41FA5}">
                      <a16:colId xmlns:a16="http://schemas.microsoft.com/office/drawing/2014/main" val="2878272375"/>
                    </a:ext>
                  </a:extLst>
                </a:gridCol>
                <a:gridCol w="966652">
                  <a:extLst>
                    <a:ext uri="{9D8B030D-6E8A-4147-A177-3AD203B41FA5}">
                      <a16:colId xmlns:a16="http://schemas.microsoft.com/office/drawing/2014/main" val="751711352"/>
                    </a:ext>
                  </a:extLst>
                </a:gridCol>
                <a:gridCol w="1628539">
                  <a:extLst>
                    <a:ext uri="{9D8B030D-6E8A-4147-A177-3AD203B41FA5}">
                      <a16:colId xmlns:a16="http://schemas.microsoft.com/office/drawing/2014/main" val="4252142414"/>
                    </a:ext>
                  </a:extLst>
                </a:gridCol>
              </a:tblGrid>
              <a:tr h="409954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Antonyms</a:t>
                      </a:r>
                      <a:endParaRPr lang="en-CA" sz="1200" kern="1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Adjectives </a:t>
                      </a:r>
                      <a:endParaRPr lang="en-CA" sz="1200" kern="1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Contractions </a:t>
                      </a:r>
                      <a:endParaRPr lang="en-CA" sz="1200" kern="1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1886625"/>
                  </a:ext>
                </a:extLst>
              </a:tr>
              <a:tr h="409954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Antonyms </a:t>
                      </a:r>
                      <a:endParaRPr lang="en-CA" sz="1200" kern="1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Comparative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Adjectives </a:t>
                      </a:r>
                      <a:endParaRPr lang="en-CA" sz="1200" kern="1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Possessive Nouns </a:t>
                      </a:r>
                      <a:endParaRPr lang="en-CA" sz="1200" kern="1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8123445"/>
                  </a:ext>
                </a:extLst>
              </a:tr>
              <a:tr h="409954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Synonyms </a:t>
                      </a:r>
                      <a:endParaRPr lang="en-CA" sz="1200" kern="1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Adverbs </a:t>
                      </a:r>
                      <a:endParaRPr lang="en-CA" sz="1200" kern="1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31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Conjunctions </a:t>
                      </a:r>
                      <a:endParaRPr lang="en-CA" sz="1200" kern="1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65857967"/>
                  </a:ext>
                </a:extLst>
              </a:tr>
              <a:tr h="409954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Synonyms </a:t>
                      </a:r>
                      <a:endParaRPr lang="en-CA" sz="1200" kern="1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Adjectives &amp; Adverbs </a:t>
                      </a:r>
                      <a:endParaRPr lang="en-CA" sz="1200" kern="1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Conjunctions </a:t>
                      </a:r>
                      <a:endParaRPr lang="en-CA" sz="1200" kern="1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3366585"/>
                  </a:ext>
                </a:extLst>
              </a:tr>
              <a:tr h="409954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Homonyms </a:t>
                      </a:r>
                      <a:endParaRPr lang="en-CA" sz="1200" kern="1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Parts of Speech </a:t>
                      </a:r>
                      <a:endParaRPr lang="en-CA" sz="1200" kern="1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33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Articles </a:t>
                      </a:r>
                      <a:endParaRPr lang="en-CA" sz="1200" kern="1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7858773"/>
                  </a:ext>
                </a:extLst>
              </a:tr>
              <a:tr h="409954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ABC Order </a:t>
                      </a:r>
                      <a:endParaRPr lang="en-CA" sz="1200" kern="1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20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Parts of Speech </a:t>
                      </a:r>
                      <a:endParaRPr lang="en-CA" sz="1200" kern="1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34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Articles </a:t>
                      </a:r>
                      <a:endParaRPr lang="en-CA" sz="1200" kern="1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5345559"/>
                  </a:ext>
                </a:extLst>
              </a:tr>
              <a:tr h="409954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ABC Order </a:t>
                      </a:r>
                      <a:endParaRPr lang="en-CA" sz="1200" kern="1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Syllables </a:t>
                      </a:r>
                      <a:endParaRPr lang="en-CA" sz="1200" kern="1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Prepositions </a:t>
                      </a:r>
                      <a:endParaRPr lang="en-CA" sz="1200" kern="1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9157477"/>
                  </a:ext>
                </a:extLst>
              </a:tr>
              <a:tr h="409954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ABC Order </a:t>
                      </a:r>
                      <a:endParaRPr lang="en-CA" sz="1200" kern="1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Syllables </a:t>
                      </a:r>
                      <a:endParaRPr lang="en-CA" sz="1200" kern="1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36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Prepositions </a:t>
                      </a:r>
                      <a:endParaRPr lang="en-CA" sz="1200" kern="1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12986400"/>
                  </a:ext>
                </a:extLst>
              </a:tr>
              <a:tr h="409954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Rhyming </a:t>
                      </a:r>
                      <a:endParaRPr lang="en-CA" sz="1200" kern="1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23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Pronouns </a:t>
                      </a:r>
                      <a:endParaRPr lang="en-CA" sz="1200" kern="1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Plural Nouns </a:t>
                      </a:r>
                      <a:endParaRPr lang="en-CA" sz="1200" kern="1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7982855"/>
                  </a:ext>
                </a:extLst>
              </a:tr>
              <a:tr h="409954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10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Rhyming </a:t>
                      </a:r>
                      <a:endParaRPr lang="en-CA" sz="1200" kern="1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Pronouns </a:t>
                      </a:r>
                      <a:endParaRPr lang="en-CA" sz="1200" kern="1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38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Prefixes </a:t>
                      </a:r>
                      <a:endParaRPr lang="en-CA" sz="1200" kern="1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10988165"/>
                  </a:ext>
                </a:extLst>
              </a:tr>
              <a:tr h="409954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11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Collective Nouns </a:t>
                      </a:r>
                      <a:endParaRPr lang="en-CA" sz="1200" kern="1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Compound Words </a:t>
                      </a:r>
                      <a:endParaRPr lang="en-CA" sz="1200" kern="1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39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Suffixes </a:t>
                      </a:r>
                      <a:endParaRPr lang="en-CA" sz="1200" kern="1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9043701"/>
                  </a:ext>
                </a:extLst>
              </a:tr>
              <a:tr h="409954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12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Irregular Plural Nouns </a:t>
                      </a:r>
                      <a:endParaRPr lang="en-CA" sz="1200" kern="1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Compound Words </a:t>
                      </a:r>
                      <a:endParaRPr lang="en-CA" sz="1200" kern="1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40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Suffixes </a:t>
                      </a:r>
                      <a:endParaRPr lang="en-CA" sz="1200" kern="1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60869960"/>
                  </a:ext>
                </a:extLst>
              </a:tr>
              <a:tr h="409954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13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Verbs </a:t>
                      </a:r>
                      <a:endParaRPr lang="en-CA" sz="1200" kern="1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Abbreviations </a:t>
                      </a:r>
                      <a:endParaRPr lang="en-CA" sz="1200" kern="1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1757720"/>
                  </a:ext>
                </a:extLst>
              </a:tr>
              <a:tr h="409954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Irregular Verbs </a:t>
                      </a:r>
                      <a:endParaRPr lang="en-CA" sz="1200" kern="1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kern="100" dirty="0"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Abbreviations </a:t>
                      </a:r>
                      <a:endParaRPr lang="en-CA" sz="1200" kern="100" dirty="0"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035464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39467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9266</TotalTime>
  <Words>157</Words>
  <Application>Microsoft Macintosh PowerPoint</Application>
  <PresentationFormat>Letter Paper (8.5x11 in)</PresentationFormat>
  <Paragraphs>130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Regier</dc:creator>
  <cp:lastModifiedBy>Natalie Regier</cp:lastModifiedBy>
  <cp:revision>142</cp:revision>
  <cp:lastPrinted>2021-07-23T23:42:57Z</cp:lastPrinted>
  <dcterms:created xsi:type="dcterms:W3CDTF">2020-06-08T02:39:35Z</dcterms:created>
  <dcterms:modified xsi:type="dcterms:W3CDTF">2023-07-30T15:00:41Z</dcterms:modified>
</cp:coreProperties>
</file>